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487AB4-D10A-4FAA-A969-2DAE674C2EB0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F99B4-DA56-45E6-AE06-3B1788835AF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F99B4-DA56-45E6-AE06-3B1788835AF1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89872-88A8-49D8-BD28-06C145EABD07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4B40-09BA-4161-B492-AAE8E96C65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89872-88A8-49D8-BD28-06C145EABD07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4B40-09BA-4161-B492-AAE8E96C65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89872-88A8-49D8-BD28-06C145EABD07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4B40-09BA-4161-B492-AAE8E96C65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89872-88A8-49D8-BD28-06C145EABD07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4B40-09BA-4161-B492-AAE8E96C65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89872-88A8-49D8-BD28-06C145EABD07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4B40-09BA-4161-B492-AAE8E96C65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89872-88A8-49D8-BD28-06C145EABD07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4B40-09BA-4161-B492-AAE8E96C65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89872-88A8-49D8-BD28-06C145EABD07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4B40-09BA-4161-B492-AAE8E96C65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89872-88A8-49D8-BD28-06C145EABD07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4B40-09BA-4161-B492-AAE8E96C65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89872-88A8-49D8-BD28-06C145EABD07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4B40-09BA-4161-B492-AAE8E96C65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89872-88A8-49D8-BD28-06C145EABD07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4B40-09BA-4161-B492-AAE8E96C65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89872-88A8-49D8-BD28-06C145EABD07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4B40-09BA-4161-B492-AAE8E96C65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89872-88A8-49D8-BD28-06C145EABD07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44B40-09BA-4161-B492-AAE8E96C650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0" name="AutoShape 4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2" name="AutoShape 6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4" name="AutoShape 8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pic>
        <p:nvPicPr>
          <p:cNvPr id="40962" name="Picture 2" descr="Jawaharlal Nehru Technological University, Kakinada - Wikiped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81000"/>
            <a:ext cx="2057399" cy="1524000"/>
          </a:xfrm>
          <a:prstGeom prst="rect">
            <a:avLst/>
          </a:prstGeom>
          <a:noFill/>
        </p:spPr>
      </p:pic>
      <p:pic>
        <p:nvPicPr>
          <p:cNvPr id="40964" name="Picture 4" descr="APSCH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381000"/>
            <a:ext cx="1828800" cy="1295400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838200" y="2133600"/>
            <a:ext cx="7848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dirty="0" smtClean="0">
                <a:solidFill>
                  <a:srgbClr val="FF0000"/>
                </a:solidFill>
                <a:latin typeface="Bookman Old Style" pitchFamily="18" charset="0"/>
              </a:rPr>
              <a:t>Overview of “</a:t>
            </a:r>
            <a:r>
              <a:rPr lang="en-IN" sz="2800" b="1" dirty="0" smtClean="0">
                <a:solidFill>
                  <a:srgbClr val="FF0000"/>
                </a:solidFill>
                <a:latin typeface="Bookman Old Style" pitchFamily="18" charset="0"/>
              </a:rPr>
              <a:t>Power System Analysis</a:t>
            </a:r>
            <a:r>
              <a:rPr lang="en-IN" sz="2800" dirty="0" smtClean="0">
                <a:solidFill>
                  <a:srgbClr val="FF0000"/>
                </a:solidFill>
                <a:latin typeface="Bookman Old Style" pitchFamily="18" charset="0"/>
              </a:rPr>
              <a:t>” course</a:t>
            </a:r>
            <a:endParaRPr lang="en-IN" sz="28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" y="3352800"/>
            <a:ext cx="838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dirty="0" smtClean="0">
                <a:latin typeface="Bookman Old Style" pitchFamily="18" charset="0"/>
              </a:rPr>
              <a:t>Presented by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Bookman Old Style" pitchFamily="18" charset="0"/>
              </a:rPr>
              <a:t>Dr </a:t>
            </a:r>
            <a:r>
              <a:rPr lang="en-US" sz="2000" b="1" dirty="0" err="1" smtClean="0">
                <a:solidFill>
                  <a:srgbClr val="002060"/>
                </a:solidFill>
                <a:latin typeface="Bookman Old Style" pitchFamily="18" charset="0"/>
              </a:rPr>
              <a:t>M.S.Giridhar</a:t>
            </a:r>
            <a:endParaRPr lang="en-US" sz="2000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en-US" sz="2000" dirty="0" smtClean="0">
                <a:solidFill>
                  <a:srgbClr val="002060"/>
                </a:solidFill>
                <a:latin typeface="Bookman Old Style" pitchFamily="18" charset="0"/>
              </a:rPr>
              <a:t>Professor, Department of EEE</a:t>
            </a:r>
          </a:p>
          <a:p>
            <a:pPr algn="ctr"/>
            <a:r>
              <a:rPr lang="en-US" sz="2000" b="1" dirty="0" err="1" smtClean="0">
                <a:solidFill>
                  <a:srgbClr val="002060"/>
                </a:solidFill>
                <a:latin typeface="Bookman Old Style" pitchFamily="18" charset="0"/>
              </a:rPr>
              <a:t>Lakireddy</a:t>
            </a:r>
            <a:r>
              <a:rPr lang="en-US" sz="2000" b="1" dirty="0" smtClean="0">
                <a:solidFill>
                  <a:srgbClr val="002060"/>
                </a:solidFill>
                <a:latin typeface="Bookman Old Style" pitchFamily="18" charset="0"/>
              </a:rPr>
              <a:t> Bali Reddy College of Engineering (Autonomous)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7200" y="5105400"/>
            <a:ext cx="838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dirty="0" smtClean="0">
                <a:latin typeface="Bookman Old Style" pitchFamily="18" charset="0"/>
              </a:rPr>
              <a:t>Developed by</a:t>
            </a:r>
          </a:p>
          <a:p>
            <a:pPr algn="ctr"/>
            <a:r>
              <a:rPr lang="en-US" sz="2000" b="1" dirty="0" smtClean="0">
                <a:latin typeface="Bookman Old Style" pitchFamily="18" charset="0"/>
              </a:rPr>
              <a:t>Jawaharlal Nehru Technological University Kakinada</a:t>
            </a:r>
          </a:p>
          <a:p>
            <a:pPr algn="ctr"/>
            <a:r>
              <a:rPr lang="en-US" sz="2000" dirty="0" smtClean="0">
                <a:latin typeface="Bookman Old Style" pitchFamily="18" charset="0"/>
              </a:rPr>
              <a:t>www.jntuk.edu.in</a:t>
            </a:r>
            <a:endParaRPr lang="en-IN" sz="20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en-US" sz="2800" dirty="0">
                <a:latin typeface="Bookman Old Style" pitchFamily="18" charset="0"/>
              </a:rPr>
              <a:t>The course is designed to give students the required knowledge for the design and analysis of power flow studies and faults in electrical power systems. </a:t>
            </a:r>
            <a:r>
              <a:rPr lang="en-US" sz="2800" dirty="0" smtClean="0">
                <a:latin typeface="Bookman Old Style" pitchFamily="18" charset="0"/>
              </a:rPr>
              <a:t>Calculation </a:t>
            </a:r>
            <a:r>
              <a:rPr lang="en-US" sz="2800" dirty="0">
                <a:latin typeface="Bookman Old Style" pitchFamily="18" charset="0"/>
              </a:rPr>
              <a:t>of power flow in a power system network using various techniques, formation of </a:t>
            </a:r>
            <a:r>
              <a:rPr lang="en-US" sz="2800" dirty="0" err="1">
                <a:latin typeface="Bookman Old Style" pitchFamily="18" charset="0"/>
              </a:rPr>
              <a:t>Zbus</a:t>
            </a:r>
            <a:r>
              <a:rPr lang="en-US" sz="2800" dirty="0">
                <a:latin typeface="Bookman Old Style" pitchFamily="18" charset="0"/>
              </a:rPr>
              <a:t> and its importance are covered in this course. </a:t>
            </a:r>
            <a:r>
              <a:rPr lang="en-US" sz="2800" dirty="0" smtClean="0">
                <a:latin typeface="Bookman Old Style" pitchFamily="18" charset="0"/>
              </a:rPr>
              <a:t>It </a:t>
            </a:r>
            <a:r>
              <a:rPr lang="en-US" sz="2800" dirty="0">
                <a:latin typeface="Bookman Old Style" pitchFamily="18" charset="0"/>
              </a:rPr>
              <a:t>also deals with short circuit analysis and analysis of power system for steady state and transient stability. </a:t>
            </a:r>
          </a:p>
        </p:txBody>
      </p:sp>
      <p:pic>
        <p:nvPicPr>
          <p:cNvPr id="4" name="Picture 2" descr="Jawaharlal Nehru Technological University, Kakinada - Wikipedi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85728"/>
            <a:ext cx="1571636" cy="1164175"/>
          </a:xfrm>
          <a:prstGeom prst="rect">
            <a:avLst/>
          </a:prstGeom>
          <a:noFill/>
        </p:spPr>
      </p:pic>
      <p:pic>
        <p:nvPicPr>
          <p:cNvPr id="5" name="Picture 4" descr="APSCH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43782" y="214290"/>
            <a:ext cx="1600184" cy="1133464"/>
          </a:xfrm>
          <a:prstGeom prst="rect">
            <a:avLst/>
          </a:prstGeom>
          <a:noFill/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89872-88A8-49D8-BD28-06C145EABD07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Power System Analysis</a:t>
            </a: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43108" y="500042"/>
            <a:ext cx="3714776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Bookman Old Style" pitchFamily="18" charset="0"/>
              </a:rPr>
              <a:t>Preamble </a:t>
            </a:r>
            <a:endParaRPr lang="en-US" sz="32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480" y="488952"/>
            <a:ext cx="5214974" cy="79690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2400" b="1" dirty="0" smtClean="0">
                <a:latin typeface="Bookman Old Style" pitchFamily="18" charset="0"/>
              </a:rPr>
              <a:t>Course Objectives and Outcomes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sz="2000" dirty="0" smtClean="0">
                <a:latin typeface="Bookman Old Style" pitchFamily="18" charset="0"/>
              </a:rPr>
              <a:t>To develop the impedance diagram (</a:t>
            </a:r>
            <a:r>
              <a:rPr lang="en-US" sz="2000" dirty="0" err="1" smtClean="0">
                <a:latin typeface="Bookman Old Style" pitchFamily="18" charset="0"/>
              </a:rPr>
              <a:t>p.u</a:t>
            </a:r>
            <a:r>
              <a:rPr lang="en-US" sz="2000" dirty="0" smtClean="0">
                <a:latin typeface="Bookman Old Style" pitchFamily="18" charset="0"/>
              </a:rPr>
              <a:t>), able to d</a:t>
            </a:r>
            <a:r>
              <a:rPr lang="en-US" sz="2000" dirty="0" smtClean="0">
                <a:latin typeface="Bookman Old Style" pitchFamily="18" charset="0"/>
              </a:rPr>
              <a:t>raw </a:t>
            </a:r>
            <a:r>
              <a:rPr lang="en-US" sz="2000" dirty="0">
                <a:latin typeface="Bookman Old Style" pitchFamily="18" charset="0"/>
              </a:rPr>
              <a:t>impedance diagram for a power system network and calculate per unit </a:t>
            </a:r>
            <a:r>
              <a:rPr lang="en-US" sz="2000" dirty="0" smtClean="0">
                <a:latin typeface="Bookman Old Style" pitchFamily="18" charset="0"/>
              </a:rPr>
              <a:t>quantities, </a:t>
            </a:r>
            <a:r>
              <a:rPr lang="en-US" sz="2000" dirty="0" smtClean="0">
                <a:latin typeface="Bookman Old Style" pitchFamily="18" charset="0"/>
              </a:rPr>
              <a:t>and formation of </a:t>
            </a:r>
            <a:r>
              <a:rPr lang="en-US" sz="2000" dirty="0" err="1" smtClean="0">
                <a:latin typeface="Bookman Old Style" pitchFamily="18" charset="0"/>
              </a:rPr>
              <a:t>Ybus</a:t>
            </a:r>
            <a:r>
              <a:rPr lang="en-US" sz="2000" dirty="0" smtClean="0">
                <a:latin typeface="Bookman Old Style" pitchFamily="18" charset="0"/>
              </a:rPr>
              <a:t>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smtClean="0">
                <a:latin typeface="Bookman Old Style" pitchFamily="18" charset="0"/>
              </a:rPr>
              <a:t>To learn the different load flow methods, and a</a:t>
            </a:r>
            <a:r>
              <a:rPr lang="en-US" sz="2000" dirty="0" smtClean="0">
                <a:latin typeface="Bookman Old Style" pitchFamily="18" charset="0"/>
              </a:rPr>
              <a:t>pply them to </a:t>
            </a:r>
            <a:r>
              <a:rPr lang="en-US" sz="2000" dirty="0">
                <a:latin typeface="Bookman Old Style" pitchFamily="18" charset="0"/>
              </a:rPr>
              <a:t>a power system </a:t>
            </a:r>
            <a:r>
              <a:rPr lang="en-US" sz="2000" dirty="0" smtClean="0">
                <a:latin typeface="Bookman Old Style" pitchFamily="18" charset="0"/>
              </a:rPr>
              <a:t>to study the power flows in the transmission lines, as well as the bus voltages  and system losses. </a:t>
            </a:r>
            <a:endParaRPr lang="en-US" sz="2000" dirty="0" smtClean="0">
              <a:latin typeface="Bookman Old Style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smtClean="0">
                <a:latin typeface="Bookman Old Style" pitchFamily="18" charset="0"/>
              </a:rPr>
              <a:t>To learn the </a:t>
            </a:r>
            <a:r>
              <a:rPr lang="en-US" sz="2000" dirty="0" err="1" smtClean="0">
                <a:latin typeface="Bookman Old Style" pitchFamily="18" charset="0"/>
              </a:rPr>
              <a:t>Zbus</a:t>
            </a:r>
            <a:r>
              <a:rPr lang="en-US" sz="2000" dirty="0" smtClean="0">
                <a:latin typeface="Bookman Old Style" pitchFamily="18" charset="0"/>
              </a:rPr>
              <a:t> building algorithm, f</a:t>
            </a:r>
            <a:r>
              <a:rPr lang="en-US" sz="2000" dirty="0" smtClean="0">
                <a:latin typeface="Bookman Old Style" pitchFamily="18" charset="0"/>
              </a:rPr>
              <a:t>orm </a:t>
            </a:r>
            <a:r>
              <a:rPr lang="en-US" sz="2000" dirty="0" err="1">
                <a:latin typeface="Bookman Old Style" pitchFamily="18" charset="0"/>
              </a:rPr>
              <a:t>Zbus</a:t>
            </a:r>
            <a:r>
              <a:rPr lang="en-US" sz="2000" dirty="0">
                <a:latin typeface="Bookman Old Style" pitchFamily="18" charset="0"/>
              </a:rPr>
              <a:t> for a power system </a:t>
            </a:r>
            <a:r>
              <a:rPr lang="en-US" sz="2000" dirty="0" smtClean="0">
                <a:latin typeface="Bookman Old Style" pitchFamily="18" charset="0"/>
              </a:rPr>
              <a:t>network </a:t>
            </a:r>
            <a:r>
              <a:rPr lang="en-US" sz="2000" dirty="0">
                <a:latin typeface="Bookman Old Style" pitchFamily="18" charset="0"/>
              </a:rPr>
              <a:t>and </a:t>
            </a:r>
            <a:r>
              <a:rPr lang="en-US" sz="2000" dirty="0" smtClean="0">
                <a:latin typeface="Bookman Old Style" pitchFamily="18" charset="0"/>
              </a:rPr>
              <a:t>analyze </a:t>
            </a:r>
            <a:r>
              <a:rPr lang="en-US" sz="2000" dirty="0">
                <a:latin typeface="Bookman Old Style" pitchFamily="18" charset="0"/>
              </a:rPr>
              <a:t>the effect of symmetrical faults. </a:t>
            </a:r>
            <a:r>
              <a:rPr lang="en-US" sz="2000" dirty="0" smtClean="0">
                <a:latin typeface="Bookman Old Style" pitchFamily="18" charset="0"/>
              </a:rPr>
              <a:t>Also </a:t>
            </a:r>
            <a:r>
              <a:rPr lang="en-US" sz="2000" dirty="0" smtClean="0">
                <a:latin typeface="Bookman Old Style" pitchFamily="18" charset="0"/>
              </a:rPr>
              <a:t>learn short circuit calculation for symmetrical faults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smtClean="0">
                <a:latin typeface="Bookman Old Style" pitchFamily="18" charset="0"/>
              </a:rPr>
              <a:t>To learn the effect of unsymmetrical faults and their effects. </a:t>
            </a:r>
            <a:r>
              <a:rPr lang="en-US" sz="2000" dirty="0" smtClean="0">
                <a:latin typeface="Bookman Old Style" pitchFamily="18" charset="0"/>
              </a:rPr>
              <a:t>Find </a:t>
            </a:r>
            <a:r>
              <a:rPr lang="en-US" sz="2000" dirty="0">
                <a:latin typeface="Bookman Old Style" pitchFamily="18" charset="0"/>
              </a:rPr>
              <a:t>the sequence components for power system Components and </a:t>
            </a:r>
            <a:r>
              <a:rPr lang="en-US" sz="2000" dirty="0" err="1" smtClean="0">
                <a:latin typeface="Bookman Old Style" pitchFamily="18" charset="0"/>
              </a:rPr>
              <a:t>analyse</a:t>
            </a:r>
            <a:r>
              <a:rPr lang="en-US" sz="2000" dirty="0" smtClean="0">
                <a:latin typeface="Bookman Old Style" pitchFamily="18" charset="0"/>
              </a:rPr>
              <a:t>  </a:t>
            </a:r>
            <a:r>
              <a:rPr lang="en-US" sz="2000" dirty="0">
                <a:latin typeface="Bookman Old Style" pitchFamily="18" charset="0"/>
              </a:rPr>
              <a:t>effects of unsymmetrical faults. </a:t>
            </a:r>
            <a:endParaRPr lang="en-US" sz="2000" dirty="0" smtClean="0">
              <a:latin typeface="Bookman Old Style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smtClean="0">
                <a:latin typeface="Bookman Old Style" pitchFamily="18" charset="0"/>
              </a:rPr>
              <a:t>To learn the stability of power systems and method to improve stability. </a:t>
            </a:r>
            <a:r>
              <a:rPr lang="en-US" sz="2000" dirty="0" err="1" smtClean="0">
                <a:latin typeface="Bookman Old Style" pitchFamily="18" charset="0"/>
              </a:rPr>
              <a:t>Analyse</a:t>
            </a:r>
            <a:r>
              <a:rPr lang="en-US" sz="2000" dirty="0" smtClean="0">
                <a:latin typeface="Bookman Old Style" pitchFamily="18" charset="0"/>
              </a:rPr>
              <a:t> </a:t>
            </a:r>
            <a:r>
              <a:rPr lang="en-US" sz="2000" dirty="0">
                <a:latin typeface="Bookman Old Style" pitchFamily="18" charset="0"/>
              </a:rPr>
              <a:t>the </a:t>
            </a:r>
            <a:r>
              <a:rPr lang="en-US" sz="2000" dirty="0" smtClean="0">
                <a:latin typeface="Bookman Old Style" pitchFamily="18" charset="0"/>
              </a:rPr>
              <a:t>different stability </a:t>
            </a:r>
            <a:r>
              <a:rPr lang="en-US" sz="2000" dirty="0">
                <a:latin typeface="Bookman Old Style" pitchFamily="18" charset="0"/>
              </a:rPr>
              <a:t>concepts of a power system. </a:t>
            </a:r>
          </a:p>
        </p:txBody>
      </p:sp>
      <p:pic>
        <p:nvPicPr>
          <p:cNvPr id="4" name="Picture 2" descr="Jawaharlal Nehru Technological University, Kakinada - Wikiped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1571636" cy="1164175"/>
          </a:xfrm>
          <a:prstGeom prst="rect">
            <a:avLst/>
          </a:prstGeom>
          <a:noFill/>
        </p:spPr>
      </p:pic>
      <p:pic>
        <p:nvPicPr>
          <p:cNvPr id="5" name="Picture 4" descr="APSCH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43782" y="214290"/>
            <a:ext cx="1600184" cy="11334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b="1" dirty="0" smtClean="0">
                <a:latin typeface="Bookman Old Style" pitchFamily="18" charset="0"/>
              </a:rPr>
              <a:t>Resources</a:t>
            </a:r>
            <a:endParaRPr lang="en-US" sz="2800" b="1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>
                <a:latin typeface="Bookman Old Style" pitchFamily="18" charset="0"/>
              </a:rPr>
              <a:t>Text Books: </a:t>
            </a:r>
          </a:p>
          <a:p>
            <a:pPr>
              <a:buNone/>
            </a:pPr>
            <a:r>
              <a:rPr lang="en-US" dirty="0">
                <a:latin typeface="Bookman Old Style" pitchFamily="18" charset="0"/>
              </a:rPr>
              <a:t>1. </a:t>
            </a:r>
            <a:r>
              <a:rPr lang="en-US" b="1" dirty="0">
                <a:latin typeface="Bookman Old Style" pitchFamily="18" charset="0"/>
              </a:rPr>
              <a:t>Power System Analysis</a:t>
            </a:r>
            <a:r>
              <a:rPr lang="en-US" dirty="0">
                <a:latin typeface="Bookman Old Style" pitchFamily="18" charset="0"/>
              </a:rPr>
              <a:t> by </a:t>
            </a:r>
            <a:r>
              <a:rPr lang="en-US" sz="2900" i="1" dirty="0">
                <a:latin typeface="Bookman Old Style" pitchFamily="18" charset="0"/>
              </a:rPr>
              <a:t>Grainger and Stevenson</a:t>
            </a:r>
            <a:r>
              <a:rPr lang="en-US" dirty="0">
                <a:latin typeface="Bookman Old Style" pitchFamily="18" charset="0"/>
              </a:rPr>
              <a:t> - Tata McGraw Hill.2003 </a:t>
            </a:r>
          </a:p>
          <a:p>
            <a:pPr>
              <a:buNone/>
            </a:pPr>
            <a:r>
              <a:rPr lang="en-US" dirty="0">
                <a:latin typeface="Bookman Old Style" pitchFamily="18" charset="0"/>
              </a:rPr>
              <a:t>2. </a:t>
            </a:r>
            <a:r>
              <a:rPr lang="en-US" b="1" dirty="0">
                <a:latin typeface="Bookman Old Style" pitchFamily="18" charset="0"/>
              </a:rPr>
              <a:t>Modern Power system Analysis</a:t>
            </a:r>
            <a:r>
              <a:rPr lang="en-US" dirty="0">
                <a:latin typeface="Bookman Old Style" pitchFamily="18" charset="0"/>
              </a:rPr>
              <a:t> – by </a:t>
            </a:r>
            <a:r>
              <a:rPr lang="en-US" sz="2900" i="1" dirty="0" err="1">
                <a:latin typeface="Bookman Old Style" pitchFamily="18" charset="0"/>
              </a:rPr>
              <a:t>I.J.Nagrath</a:t>
            </a:r>
            <a:r>
              <a:rPr lang="en-US" sz="2900" i="1" dirty="0">
                <a:latin typeface="Bookman Old Style" pitchFamily="18" charset="0"/>
              </a:rPr>
              <a:t> &amp; D .</a:t>
            </a:r>
            <a:r>
              <a:rPr lang="en-US" sz="2900" i="1" dirty="0" err="1" smtClean="0">
                <a:latin typeface="Bookman Old Style" pitchFamily="18" charset="0"/>
              </a:rPr>
              <a:t>P.Kothari</a:t>
            </a:r>
            <a:r>
              <a:rPr lang="en-US" dirty="0" smtClean="0">
                <a:latin typeface="Bookman Old Style" pitchFamily="18" charset="0"/>
              </a:rPr>
              <a:t> </a:t>
            </a:r>
            <a:r>
              <a:rPr lang="en-US" dirty="0">
                <a:latin typeface="Bookman Old Style" pitchFamily="18" charset="0"/>
              </a:rPr>
              <a:t>Tata McGraw–Hill </a:t>
            </a:r>
            <a:r>
              <a:rPr lang="en-US" dirty="0" smtClean="0">
                <a:latin typeface="Bookman Old Style" pitchFamily="18" charset="0"/>
              </a:rPr>
              <a:t>Publishing </a:t>
            </a:r>
            <a:r>
              <a:rPr lang="en-US" dirty="0">
                <a:latin typeface="Bookman Old Style" pitchFamily="18" charset="0"/>
              </a:rPr>
              <a:t>Company - 3rd edition - 2007. </a:t>
            </a:r>
          </a:p>
          <a:p>
            <a:pPr>
              <a:buNone/>
            </a:pPr>
            <a:r>
              <a:rPr lang="en-US" b="1" dirty="0">
                <a:latin typeface="Bookman Old Style" pitchFamily="18" charset="0"/>
              </a:rPr>
              <a:t>Reference Books: </a:t>
            </a:r>
          </a:p>
          <a:p>
            <a:pPr>
              <a:buNone/>
            </a:pPr>
            <a:r>
              <a:rPr lang="en-US" dirty="0">
                <a:latin typeface="Bookman Old Style" pitchFamily="18" charset="0"/>
              </a:rPr>
              <a:t>1.</a:t>
            </a:r>
            <a:r>
              <a:rPr lang="en-US" b="1" dirty="0">
                <a:latin typeface="Bookman Old Style" pitchFamily="18" charset="0"/>
              </a:rPr>
              <a:t> Power System Analysis</a:t>
            </a:r>
            <a:r>
              <a:rPr lang="en-US" dirty="0">
                <a:latin typeface="Bookman Old Style" pitchFamily="18" charset="0"/>
              </a:rPr>
              <a:t> – by </a:t>
            </a:r>
            <a:r>
              <a:rPr lang="en-US" sz="2900" i="1" dirty="0" err="1">
                <a:latin typeface="Bookman Old Style" pitchFamily="18" charset="0"/>
              </a:rPr>
              <a:t>A.R.Bergen</a:t>
            </a:r>
            <a:r>
              <a:rPr lang="en-US" dirty="0">
                <a:latin typeface="Bookman Old Style" pitchFamily="18" charset="0"/>
              </a:rPr>
              <a:t> - Prentice Hall - 2nd edition - 2009. </a:t>
            </a:r>
          </a:p>
          <a:p>
            <a:pPr>
              <a:buNone/>
            </a:pPr>
            <a:r>
              <a:rPr lang="en-US" dirty="0">
                <a:latin typeface="Bookman Old Style" pitchFamily="18" charset="0"/>
              </a:rPr>
              <a:t>2. </a:t>
            </a:r>
            <a:r>
              <a:rPr lang="en-US" b="1" dirty="0">
                <a:latin typeface="Bookman Old Style" pitchFamily="18" charset="0"/>
              </a:rPr>
              <a:t>Power System Analysis</a:t>
            </a:r>
            <a:r>
              <a:rPr lang="en-US" dirty="0">
                <a:latin typeface="Bookman Old Style" pitchFamily="18" charset="0"/>
              </a:rPr>
              <a:t> by </a:t>
            </a:r>
            <a:r>
              <a:rPr lang="en-US" sz="2900" i="1" dirty="0" err="1">
                <a:latin typeface="Bookman Old Style" pitchFamily="18" charset="0"/>
              </a:rPr>
              <a:t>HadiSaadat</a:t>
            </a:r>
            <a:r>
              <a:rPr lang="en-US" dirty="0">
                <a:latin typeface="Bookman Old Style" pitchFamily="18" charset="0"/>
              </a:rPr>
              <a:t> – Tata McGraw–Hill 3rd edition - 2010. </a:t>
            </a:r>
          </a:p>
          <a:p>
            <a:pPr>
              <a:buNone/>
            </a:pPr>
            <a:r>
              <a:rPr lang="en-US" dirty="0">
                <a:latin typeface="Bookman Old Style" pitchFamily="18" charset="0"/>
              </a:rPr>
              <a:t>3. </a:t>
            </a:r>
            <a:r>
              <a:rPr lang="en-US" b="1" dirty="0">
                <a:latin typeface="Bookman Old Style" pitchFamily="18" charset="0"/>
              </a:rPr>
              <a:t>Power System Analysis</a:t>
            </a:r>
            <a:r>
              <a:rPr lang="en-US" dirty="0">
                <a:latin typeface="Bookman Old Style" pitchFamily="18" charset="0"/>
              </a:rPr>
              <a:t> by </a:t>
            </a:r>
            <a:r>
              <a:rPr lang="en-US" sz="2900" i="1" dirty="0" err="1">
                <a:latin typeface="Bookman Old Style" pitchFamily="18" charset="0"/>
              </a:rPr>
              <a:t>B.R.Gupta</a:t>
            </a:r>
            <a:r>
              <a:rPr lang="en-US" dirty="0">
                <a:latin typeface="Bookman Old Style" pitchFamily="18" charset="0"/>
              </a:rPr>
              <a:t> - A H Wheeler Publishing Company Limited - 1998. </a:t>
            </a:r>
          </a:p>
          <a:p>
            <a:pPr>
              <a:buNone/>
            </a:pPr>
            <a:r>
              <a:rPr lang="en-US" dirty="0">
                <a:latin typeface="Bookman Old Style" pitchFamily="18" charset="0"/>
              </a:rPr>
              <a:t>4. </a:t>
            </a:r>
            <a:r>
              <a:rPr lang="en-US" b="1" dirty="0">
                <a:latin typeface="Bookman Old Style" pitchFamily="18" charset="0"/>
              </a:rPr>
              <a:t>Power System Analysis and Design</a:t>
            </a:r>
            <a:r>
              <a:rPr lang="en-US" dirty="0">
                <a:latin typeface="Bookman Old Style" pitchFamily="18" charset="0"/>
              </a:rPr>
              <a:t> by </a:t>
            </a:r>
            <a:r>
              <a:rPr lang="en-US" sz="2900" i="1" dirty="0" err="1">
                <a:latin typeface="Bookman Old Style" pitchFamily="18" charset="0"/>
              </a:rPr>
              <a:t>J.Duncan</a:t>
            </a:r>
            <a:r>
              <a:rPr lang="en-US" sz="2900" i="1" dirty="0">
                <a:latin typeface="Bookman Old Style" pitchFamily="18" charset="0"/>
              </a:rPr>
              <a:t> Glover - </a:t>
            </a:r>
            <a:r>
              <a:rPr lang="en-US" sz="2900" i="1" dirty="0" err="1">
                <a:latin typeface="Bookman Old Style" pitchFamily="18" charset="0"/>
              </a:rPr>
              <a:t>M.S.Sarma</a:t>
            </a:r>
            <a:r>
              <a:rPr lang="en-US" sz="2900" i="1" dirty="0">
                <a:latin typeface="Bookman Old Style" pitchFamily="18" charset="0"/>
              </a:rPr>
              <a:t> - </a:t>
            </a:r>
            <a:r>
              <a:rPr lang="en-US" sz="2900" i="1" dirty="0" err="1">
                <a:latin typeface="Bookman Old Style" pitchFamily="18" charset="0"/>
              </a:rPr>
              <a:t>T.J.Overbye</a:t>
            </a:r>
            <a:r>
              <a:rPr lang="en-US" dirty="0">
                <a:latin typeface="Bookman Old Style" pitchFamily="18" charset="0"/>
              </a:rPr>
              <a:t> – </a:t>
            </a:r>
            <a:r>
              <a:rPr lang="en-US" dirty="0" err="1">
                <a:latin typeface="Bookman Old Style" pitchFamily="18" charset="0"/>
              </a:rPr>
              <a:t>Cengage</a:t>
            </a:r>
            <a:r>
              <a:rPr lang="en-US" dirty="0">
                <a:latin typeface="Bookman Old Style" pitchFamily="18" charset="0"/>
              </a:rPr>
              <a:t> Learning publications - 5th edition - 2011. </a:t>
            </a:r>
          </a:p>
          <a:p>
            <a:endParaRPr lang="en-US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00166" y="3000372"/>
            <a:ext cx="587051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ContrastingRightFacing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Thank you</a:t>
            </a:r>
            <a:endParaRPr lang="en-US" sz="8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374</Words>
  <Application>Microsoft Office PowerPoint</Application>
  <PresentationFormat>On-screen Show (4:3)</PresentationFormat>
  <Paragraphs>29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Course Objectives and Outcomes</vt:lpstr>
      <vt:lpstr>Resources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mypc</dc:creator>
  <cp:lastModifiedBy>mypc</cp:lastModifiedBy>
  <cp:revision>10</cp:revision>
  <dcterms:created xsi:type="dcterms:W3CDTF">2023-03-07T15:23:20Z</dcterms:created>
  <dcterms:modified xsi:type="dcterms:W3CDTF">2023-03-07T15:52:20Z</dcterms:modified>
</cp:coreProperties>
</file>